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67" r:id="rId6"/>
    <p:sldId id="273" r:id="rId7"/>
    <p:sldId id="278" r:id="rId8"/>
    <p:sldId id="277" r:id="rId9"/>
    <p:sldId id="265" r:id="rId10"/>
    <p:sldId id="268" r:id="rId11"/>
    <p:sldId id="275" r:id="rId12"/>
    <p:sldId id="264" r:id="rId13"/>
    <p:sldId id="276" r:id="rId14"/>
    <p:sldId id="269" r:id="rId15"/>
    <p:sldId id="270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683A13-580E-4034-B0FF-645BAA32245A}" v="1900" dt="2020-11-09T01:21:29.707"/>
    <p1510:client id="{7560DF24-BA35-4B49-B9B6-DD98052ABE81}" v="2090" dt="2020-11-09T04:53:37.393"/>
    <p1510:client id="{9757C288-ABCD-90F7-67EF-C83A2C50032E}" v="1329" dt="2020-11-09T00:03:58.009"/>
    <p1510:client id="{9C9A7030-B146-A620-C305-C210FEB0C4AA}" v="2206" dt="2020-11-09T01:07:50.282"/>
    <p1510:client id="{B6E092FC-D957-415A-85DD-F5E31644902A}" v="691" dt="2020-11-09T01:13:01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7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F4F8C-1785-AC43-97F9-C9301BD93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0053AB-45AA-434D-8BDE-5525BA81273B}"/>
              </a:ext>
            </a:extLst>
          </p:cNvPr>
          <p:cNvSpPr/>
          <p:nvPr userDrawn="1"/>
        </p:nvSpPr>
        <p:spPr>
          <a:xfrm>
            <a:off x="264459" y="207095"/>
            <a:ext cx="11663082" cy="6443810"/>
          </a:xfrm>
          <a:prstGeom prst="rect">
            <a:avLst/>
          </a:prstGeom>
          <a:gradFill>
            <a:gsLst>
              <a:gs pos="5000">
                <a:srgbClr val="370000"/>
              </a:gs>
              <a:gs pos="76000">
                <a:srgbClr val="500000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FC29B8-4128-F947-8516-BBA63E76C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36970" y="707887"/>
            <a:ext cx="4118060" cy="9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225911"/>
            <a:ext cx="7687733" cy="925157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4954" r="10620" b="21053"/>
          <a:stretch/>
        </p:blipFill>
        <p:spPr>
          <a:xfrm>
            <a:off x="259937" y="208037"/>
            <a:ext cx="11672125" cy="6441926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3400" b="1">
                <a:solidFill>
                  <a:srgbClr val="5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366-A0A7-7C41-B78D-38974B06FA71}"/>
              </a:ext>
            </a:extLst>
          </p:cNvPr>
          <p:cNvSpPr/>
          <p:nvPr userDrawn="1"/>
        </p:nvSpPr>
        <p:spPr>
          <a:xfrm>
            <a:off x="4488455" y="1593290"/>
            <a:ext cx="3215090" cy="966677"/>
          </a:xfrm>
          <a:prstGeom prst="rect">
            <a:avLst/>
          </a:prstGeom>
          <a:gradFill>
            <a:gsLst>
              <a:gs pos="5000">
                <a:srgbClr val="370000"/>
              </a:gs>
              <a:gs pos="76000">
                <a:srgbClr val="500000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ABE96B-2A1E-874B-9194-F8DB8AC55B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688239" y="1751389"/>
            <a:ext cx="2815522" cy="6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7983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22834"/>
            <a:ext cx="10972800" cy="400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461"/>
          <p:cNvSpPr/>
          <p:nvPr userDrawn="1"/>
        </p:nvSpPr>
        <p:spPr>
          <a:xfrm>
            <a:off x="278674" y="6575107"/>
            <a:ext cx="9324948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93FCB-6043-4F4A-A8E8-21CEBBD92A4B}"/>
              </a:ext>
            </a:extLst>
          </p:cNvPr>
          <p:cNvSpPr/>
          <p:nvPr userDrawn="1"/>
        </p:nvSpPr>
        <p:spPr>
          <a:xfrm>
            <a:off x="383821" y="231832"/>
            <a:ext cx="11424356" cy="926298"/>
          </a:xfrm>
          <a:prstGeom prst="rect">
            <a:avLst/>
          </a:prstGeom>
          <a:gradFill>
            <a:gsLst>
              <a:gs pos="5000">
                <a:srgbClr val="370000"/>
              </a:gs>
              <a:gs pos="76000">
                <a:srgbClr val="500000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C32FB-EF9A-D445-9E70-345AD40836F8}"/>
              </a:ext>
            </a:extLst>
          </p:cNvPr>
          <p:cNvSpPr/>
          <p:nvPr userDrawn="1"/>
        </p:nvSpPr>
        <p:spPr>
          <a:xfrm>
            <a:off x="383823" y="403780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A5D2A-AAE0-E644-A2C8-F343B74C9CAD}"/>
              </a:ext>
            </a:extLst>
          </p:cNvPr>
          <p:cNvSpPr txBox="1"/>
          <p:nvPr userDrawn="1"/>
        </p:nvSpPr>
        <p:spPr>
          <a:xfrm>
            <a:off x="278672" y="6358158"/>
            <a:ext cx="9324947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200">
                <a:solidFill>
                  <a:schemeClr val="tx1"/>
                </a:solidFill>
              </a:rPr>
              <a:t>Aerial Pathfinding Reconnaissance System – Team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DB25D-ABAD-064B-811B-73DD9D0EF43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9056914" y="403781"/>
            <a:ext cx="2525486" cy="5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Aerial Pathfinding Reconnaissance</a:t>
            </a:r>
            <a:br>
              <a:rPr lang="en-US"/>
            </a:br>
            <a:r>
              <a:rPr lang="en-US" sz="3600"/>
              <a:t>Final Presentation</a:t>
            </a:r>
            <a:br>
              <a:rPr lang="en-US" sz="3600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Jason Gilman, Max Griffith, Mark Johnson, Dilanka Weerasinghe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82717" y="3859215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5FAAB0-0DFE-42D1-AC80-11BBEDE2E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25911"/>
            <a:ext cx="7687733" cy="925157"/>
          </a:xfrm>
        </p:spPr>
        <p:txBody>
          <a:bodyPr>
            <a:normAutofit/>
          </a:bodyPr>
          <a:lstStyle/>
          <a:p>
            <a:pPr algn="l"/>
            <a:r>
              <a:rPr lang="en-US" sz="3600" b="1">
                <a:solidFill>
                  <a:schemeClr val="bg1"/>
                </a:solidFill>
              </a:rPr>
              <a:t>Device Networking &amp; 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DDA40-606C-44B1-A782-46F7FEA9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46" t="43700" r="21903" b="46404"/>
          <a:stretch/>
        </p:blipFill>
        <p:spPr>
          <a:xfrm>
            <a:off x="7136545" y="1320451"/>
            <a:ext cx="4152552" cy="743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676B3C-25C2-406C-A6D9-6DB04CB4B5E2}"/>
              </a:ext>
            </a:extLst>
          </p:cNvPr>
          <p:cNvSpPr txBox="1"/>
          <p:nvPr/>
        </p:nvSpPr>
        <p:spPr>
          <a:xfrm>
            <a:off x="7405728" y="2094576"/>
            <a:ext cx="3614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Timing and image size when fetching map assets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0484D-6C96-44BB-BFA2-66947C2BF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80" t="63517" r="23507" b="31836"/>
          <a:stretch/>
        </p:blipFill>
        <p:spPr>
          <a:xfrm>
            <a:off x="7136545" y="2757080"/>
            <a:ext cx="4152552" cy="352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A98971-F129-4D9A-BE7E-91C082E78BF1}"/>
              </a:ext>
            </a:extLst>
          </p:cNvPr>
          <p:cNvSpPr txBox="1"/>
          <p:nvPr/>
        </p:nvSpPr>
        <p:spPr>
          <a:xfrm>
            <a:off x="7001446" y="3152001"/>
            <a:ext cx="4422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Timing when communicating with drone server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21D24C-2665-4CC1-A43A-9CA222F7E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6" y="1393714"/>
            <a:ext cx="5384800" cy="4581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Data Collected:</a:t>
            </a:r>
          </a:p>
          <a:p>
            <a:r>
              <a:rPr lang="en-US" sz="1800"/>
              <a:t>Communication latency to back-end and drone servers</a:t>
            </a:r>
          </a:p>
          <a:p>
            <a:r>
              <a:rPr lang="en-US" sz="1800"/>
              <a:t>Aerial drone navigation instructions</a:t>
            </a:r>
            <a:br>
              <a:rPr lang="en-US" sz="1400"/>
            </a:br>
            <a:endParaRPr lang="en-US" sz="1400"/>
          </a:p>
          <a:p>
            <a:pPr marL="0" indent="0">
              <a:buNone/>
            </a:pPr>
            <a:r>
              <a:rPr lang="en-US" sz="2400"/>
              <a:t>Demo Plans:</a:t>
            </a:r>
          </a:p>
          <a:p>
            <a:r>
              <a:rPr lang="en-US" sz="1800"/>
              <a:t>Walk-through of desktop application</a:t>
            </a:r>
          </a:p>
          <a:p>
            <a:r>
              <a:rPr lang="en-US" sz="1800"/>
              <a:t>Display offline/online options </a:t>
            </a:r>
          </a:p>
          <a:p>
            <a:r>
              <a:rPr lang="en-US" sz="1800"/>
              <a:t>Demonstration of mapping utility</a:t>
            </a:r>
          </a:p>
          <a:p>
            <a:r>
              <a:rPr lang="en-US" sz="1800"/>
              <a:t>Show automated communication to drone server</a:t>
            </a:r>
          </a:p>
          <a:p>
            <a:r>
              <a:rPr lang="en-US" sz="1800"/>
              <a:t>Show error handling process</a:t>
            </a:r>
          </a:p>
          <a:p>
            <a:endParaRPr lang="en-US" sz="1400"/>
          </a:p>
          <a:p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9C231-0165-40F0-A4F4-BDD5336FF1B4}"/>
              </a:ext>
            </a:extLst>
          </p:cNvPr>
          <p:cNvSpPr txBox="1"/>
          <p:nvPr/>
        </p:nvSpPr>
        <p:spPr>
          <a:xfrm>
            <a:off x="7212569" y="5975164"/>
            <a:ext cx="4422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Generated navigation instructions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AA7F3E-DF23-4606-8DE2-E3CDA512C4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38" t="16026" r="78392" b="53234"/>
          <a:stretch/>
        </p:blipFill>
        <p:spPr>
          <a:xfrm>
            <a:off x="8331199" y="3697232"/>
            <a:ext cx="2223083" cy="22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1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04284E-A5FE-41C8-87F0-4D2C54BA9220}"/>
              </a:ext>
            </a:extLst>
          </p:cNvPr>
          <p:cNvSpPr txBox="1">
            <a:spLocks/>
          </p:cNvSpPr>
          <p:nvPr/>
        </p:nvSpPr>
        <p:spPr>
          <a:xfrm>
            <a:off x="643466" y="225911"/>
            <a:ext cx="7687733" cy="925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bg1"/>
                </a:solidFill>
              </a:rPr>
              <a:t>Execution Plan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B3F1F-2A2F-4522-A406-F05478B66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99" t="16789" r="9725" b="20320"/>
          <a:stretch/>
        </p:blipFill>
        <p:spPr>
          <a:xfrm>
            <a:off x="369115" y="1300293"/>
            <a:ext cx="8496809" cy="4790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E49ACE-D27F-4061-9E6E-F60853DC6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31" t="79419" r="21284" b="11529"/>
          <a:stretch/>
        </p:blipFill>
        <p:spPr>
          <a:xfrm>
            <a:off x="9563450" y="3061981"/>
            <a:ext cx="1882993" cy="12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9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9CF5BA-7361-4107-A575-8216A406C9B4}"/>
              </a:ext>
            </a:extLst>
          </p:cNvPr>
          <p:cNvSpPr txBox="1">
            <a:spLocks/>
          </p:cNvSpPr>
          <p:nvPr/>
        </p:nvSpPr>
        <p:spPr>
          <a:xfrm>
            <a:off x="643466" y="225911"/>
            <a:ext cx="7687733" cy="925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chemeClr val="bg1"/>
                </a:solidFill>
              </a:rPr>
              <a:t>Validation Plan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4E300C5-CDA5-41DC-9F6A-6352EC19D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7" b="97206"/>
          <a:stretch/>
        </p:blipFill>
        <p:spPr>
          <a:xfrm>
            <a:off x="3615303" y="1413043"/>
            <a:ext cx="4961394" cy="247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FFE36A-470C-498D-99C0-82FDD8D1D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72" t="31468" r="28854" b="40642"/>
          <a:stretch/>
        </p:blipFill>
        <p:spPr>
          <a:xfrm>
            <a:off x="931177" y="1922099"/>
            <a:ext cx="4085439" cy="1697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A93B2A-8B59-4C00-939D-AA9D64852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56" t="24617" r="28716" b="49065"/>
          <a:stretch/>
        </p:blipFill>
        <p:spPr>
          <a:xfrm>
            <a:off x="879820" y="4199602"/>
            <a:ext cx="4188151" cy="1620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2BF4A4-78AD-4168-9276-B18FEB7A32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5" t="42967" r="28853" b="28654"/>
          <a:stretch/>
        </p:blipFill>
        <p:spPr>
          <a:xfrm>
            <a:off x="6641265" y="1922099"/>
            <a:ext cx="4025099" cy="1697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19E1B-16A5-448E-BCDF-87878599AB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225" t="42966" r="28716" b="32569"/>
          <a:stretch/>
        </p:blipFill>
        <p:spPr>
          <a:xfrm>
            <a:off x="6641265" y="4283365"/>
            <a:ext cx="4025099" cy="1453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EFA182-6DE0-4AAE-8800-D226334947A3}"/>
              </a:ext>
            </a:extLst>
          </p:cNvPr>
          <p:cNvSpPr txBox="1"/>
          <p:nvPr/>
        </p:nvSpPr>
        <p:spPr>
          <a:xfrm>
            <a:off x="1309064" y="3632780"/>
            <a:ext cx="332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Data Collection and Drone Control - Dilanka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0DD56-C3F9-40EE-8A7C-435638E44AEE}"/>
              </a:ext>
            </a:extLst>
          </p:cNvPr>
          <p:cNvSpPr txBox="1"/>
          <p:nvPr/>
        </p:nvSpPr>
        <p:spPr>
          <a:xfrm>
            <a:off x="1309064" y="5833059"/>
            <a:ext cx="332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Computer Vision and Mapping - Mark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31FC3C-93AF-49E2-9E9F-106C6BE8730F}"/>
              </a:ext>
            </a:extLst>
          </p:cNvPr>
          <p:cNvSpPr txBox="1"/>
          <p:nvPr/>
        </p:nvSpPr>
        <p:spPr>
          <a:xfrm>
            <a:off x="6988983" y="3658140"/>
            <a:ext cx="332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Pathfinding and Drone Detection - Max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B86E2-21FB-448E-9CB7-EE34EC473472}"/>
              </a:ext>
            </a:extLst>
          </p:cNvPr>
          <p:cNvSpPr txBox="1"/>
          <p:nvPr/>
        </p:nvSpPr>
        <p:spPr>
          <a:xfrm>
            <a:off x="6988983" y="5764317"/>
            <a:ext cx="332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Device Networking and UI - Jason</a:t>
            </a:r>
          </a:p>
        </p:txBody>
      </p:sp>
    </p:spTree>
    <p:extLst>
      <p:ext uri="{BB962C8B-B14F-4D97-AF65-F5344CB8AC3E}">
        <p14:creationId xmlns:p14="http://schemas.microsoft.com/office/powerpoint/2010/main" val="120191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C39B6C-E63E-4D9A-BFCC-222CEDD81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9550"/>
            <a:ext cx="10972800" cy="4646613"/>
          </a:xfrm>
        </p:spPr>
        <p:txBody>
          <a:bodyPr>
            <a:normAutofit/>
          </a:bodyPr>
          <a:lstStyle/>
          <a:p>
            <a:r>
              <a:rPr lang="en-US" sz="2800"/>
              <a:t>Goal: Use aerial drone footage to find a safe path for a land vehicle.</a:t>
            </a:r>
          </a:p>
          <a:p>
            <a:endParaRPr lang="en-US" sz="2800"/>
          </a:p>
          <a:p>
            <a:r>
              <a:rPr lang="en-US" sz="2400"/>
              <a:t>Team Members and Responsibilities: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Dilanka</a:t>
            </a:r>
            <a:r>
              <a:rPr lang="en-US" sz="2000"/>
              <a:t> Weerasinghe </a:t>
            </a:r>
            <a:r>
              <a:rPr lang="en-US" sz="1400" i="1">
                <a:solidFill>
                  <a:schemeClr val="bg1">
                    <a:lumMod val="65000"/>
                  </a:schemeClr>
                </a:solidFill>
              </a:rPr>
              <a:t>(Data Collection &amp; Drone Control)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/>
              <a:t>Automated drone control and collection of aerial footage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Mark Johnson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charset="0"/>
                <a:cs typeface="Arial" charset="0"/>
              </a:rPr>
              <a:t>(Computer Vision &amp; Mapping)</a:t>
            </a:r>
            <a:endParaRPr lang="en-US" sz="1800" i="1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/>
              <a:t>Production of an obstacle map from drone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Max Griffith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charset="0"/>
                <a:cs typeface="Arial" charset="0"/>
              </a:rPr>
              <a:t>(Pathfinding &amp; Drone Detection)</a:t>
            </a:r>
            <a:endParaRPr lang="en-US" sz="1800" i="1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/>
              <a:t>Determination of vehicle starting location and route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Jason Gilman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charset="0"/>
                <a:cs typeface="Arial" charset="0"/>
              </a:rPr>
              <a:t>(Device Networking &amp; UI)</a:t>
            </a:r>
            <a:endParaRPr lang="en-US" sz="1800" i="1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/>
              <a:t>Creation of user interface and network interconnect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3B1FF-4104-4765-A0E7-BC413DF1A1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8568" y="2528384"/>
            <a:ext cx="4805570" cy="2731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70DA5-4809-4973-8380-6A45E009712E}"/>
              </a:ext>
            </a:extLst>
          </p:cNvPr>
          <p:cNvSpPr txBox="1"/>
          <p:nvPr/>
        </p:nvSpPr>
        <p:spPr>
          <a:xfrm>
            <a:off x="7188157" y="5346313"/>
            <a:ext cx="3666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83595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 &amp; Drone 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5977C-E42D-4C27-BCAC-23F6D613C698}"/>
              </a:ext>
            </a:extLst>
          </p:cNvPr>
          <p:cNvSpPr txBox="1"/>
          <p:nvPr/>
        </p:nvSpPr>
        <p:spPr>
          <a:xfrm>
            <a:off x="411342" y="1151068"/>
            <a:ext cx="4924138" cy="55399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/>
              <a:t>Accomplishments:</a:t>
            </a:r>
            <a:endParaRPr lang="en-US" sz="2400"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>
                <a:cs typeface="Arial"/>
              </a:rPr>
              <a:t>Physical Electronics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1400" err="1">
                <a:ea typeface="+mn-lt"/>
                <a:cs typeface="+mn-lt"/>
              </a:rPr>
              <a:t>PiCam</a:t>
            </a:r>
            <a:r>
              <a:rPr lang="en-US" sz="1400">
                <a:ea typeface="+mn-lt"/>
                <a:cs typeface="+mn-lt"/>
              </a:rPr>
              <a:t> records interval video and records to a datasheet with timestamp &amp; GPS location</a:t>
            </a:r>
            <a:endParaRPr lang="en-US" sz="1400"/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Avoidance system mounted to Aerial Drone with sensor hub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Land Rover complete with serial connection through Pi3. Not tested.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Simulator</a:t>
            </a:r>
            <a:endParaRPr lang="en-US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Drone reads in data file with altitude, camera angle yaw and waypoint 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Drone performs safety check arms and takes flight.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Obstacle avoidance case for GUIDED directions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Loading commands to vehicle through serial/</a:t>
            </a:r>
            <a:r>
              <a:rPr lang="en-US" sz="1400" err="1">
                <a:cs typeface="Arial" panose="020B0604020202020204"/>
              </a:rPr>
              <a:t>udp</a:t>
            </a:r>
            <a:r>
              <a:rPr lang="en-US" sz="1400">
                <a:cs typeface="Arial" panose="020B0604020202020204"/>
              </a:rPr>
              <a:t> connection.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Flight distance, directionality and logging completed.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C4766E-7F86-42B8-A408-4C2A8A71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480" y="1349942"/>
            <a:ext cx="4642946" cy="3241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5EE35-E49F-4E1E-9BDF-3B95AD9F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12" y="1146403"/>
            <a:ext cx="2602453" cy="3232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927EF-748D-4BD4-909A-0AD1D8885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95" t="22122" r="19333" b="24153"/>
          <a:stretch/>
        </p:blipFill>
        <p:spPr>
          <a:xfrm rot="5400000">
            <a:off x="9431882" y="4453034"/>
            <a:ext cx="2272004" cy="1782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95AB2E-1517-443A-A750-0E4051499B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2" t="13933" r="67767" b="15048"/>
          <a:stretch/>
        </p:blipFill>
        <p:spPr>
          <a:xfrm>
            <a:off x="7415250" y="4467694"/>
            <a:ext cx="1393721" cy="208072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4C13FC-CA28-4EDE-A274-CA2EF74F6192}"/>
              </a:ext>
            </a:extLst>
          </p:cNvPr>
          <p:cNvSpPr/>
          <p:nvPr/>
        </p:nvSpPr>
        <p:spPr>
          <a:xfrm>
            <a:off x="8734425" y="5495925"/>
            <a:ext cx="1155700" cy="63500"/>
          </a:xfrm>
          <a:custGeom>
            <a:avLst/>
            <a:gdLst>
              <a:gd name="connsiteX0" fmla="*/ 0 w 1155700"/>
              <a:gd name="connsiteY0" fmla="*/ 63500 h 63500"/>
              <a:gd name="connsiteX1" fmla="*/ 1155700 w 1155700"/>
              <a:gd name="connsiteY1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5700" h="63500">
                <a:moveTo>
                  <a:pt x="0" y="63500"/>
                </a:moveTo>
                <a:lnTo>
                  <a:pt x="1155700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339B2E7-735A-4897-9DBC-54ACB62219F1}"/>
              </a:ext>
            </a:extLst>
          </p:cNvPr>
          <p:cNvSpPr/>
          <p:nvPr/>
        </p:nvSpPr>
        <p:spPr>
          <a:xfrm>
            <a:off x="8665041" y="5365750"/>
            <a:ext cx="1225084" cy="243944"/>
          </a:xfrm>
          <a:custGeom>
            <a:avLst/>
            <a:gdLst>
              <a:gd name="connsiteX0" fmla="*/ 0 w 1155700"/>
              <a:gd name="connsiteY0" fmla="*/ 63500 h 63500"/>
              <a:gd name="connsiteX1" fmla="*/ 1155700 w 1155700"/>
              <a:gd name="connsiteY1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5700" h="63500">
                <a:moveTo>
                  <a:pt x="0" y="63500"/>
                </a:moveTo>
                <a:lnTo>
                  <a:pt x="1155700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CDA96B-A158-4042-8BF9-B56A5955653D}"/>
              </a:ext>
            </a:extLst>
          </p:cNvPr>
          <p:cNvSpPr/>
          <p:nvPr/>
        </p:nvSpPr>
        <p:spPr>
          <a:xfrm flipV="1">
            <a:off x="8718070" y="4722017"/>
            <a:ext cx="1172055" cy="513557"/>
          </a:xfrm>
          <a:custGeom>
            <a:avLst/>
            <a:gdLst>
              <a:gd name="connsiteX0" fmla="*/ 0 w 1155700"/>
              <a:gd name="connsiteY0" fmla="*/ 63500 h 63500"/>
              <a:gd name="connsiteX1" fmla="*/ 1155700 w 1155700"/>
              <a:gd name="connsiteY1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5700" h="63500">
                <a:moveTo>
                  <a:pt x="0" y="63500"/>
                </a:moveTo>
                <a:lnTo>
                  <a:pt x="1155700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8E64F9-C259-461E-BB01-D45E4FC729B7}"/>
              </a:ext>
            </a:extLst>
          </p:cNvPr>
          <p:cNvSpPr/>
          <p:nvPr/>
        </p:nvSpPr>
        <p:spPr>
          <a:xfrm flipV="1">
            <a:off x="8726247" y="4830551"/>
            <a:ext cx="1155701" cy="278024"/>
          </a:xfrm>
          <a:custGeom>
            <a:avLst/>
            <a:gdLst>
              <a:gd name="connsiteX0" fmla="*/ 0 w 1155700"/>
              <a:gd name="connsiteY0" fmla="*/ 63500 h 63500"/>
              <a:gd name="connsiteX1" fmla="*/ 1155700 w 1155700"/>
              <a:gd name="connsiteY1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5700" h="63500">
                <a:moveTo>
                  <a:pt x="0" y="63500"/>
                </a:moveTo>
                <a:lnTo>
                  <a:pt x="1155700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863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1CAD-EAC9-47DF-9807-0FA88222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2D7B982F-BE6B-44A6-8C66-BDBC71AE8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" t="9248"/>
          <a:stretch/>
        </p:blipFill>
        <p:spPr>
          <a:xfrm>
            <a:off x="5060273" y="1300579"/>
            <a:ext cx="4295451" cy="2367850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744096D0-142C-4A06-8718-76DAA27E8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6" t="8521"/>
          <a:stretch/>
        </p:blipFill>
        <p:spPr>
          <a:xfrm>
            <a:off x="502904" y="1300579"/>
            <a:ext cx="4273283" cy="2367850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9E3DE106-B4D2-4818-B0AB-F2988C912F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2" t="8754"/>
          <a:stretch/>
        </p:blipFill>
        <p:spPr>
          <a:xfrm>
            <a:off x="6853562" y="3844573"/>
            <a:ext cx="4295451" cy="236785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D41EC81-7C1F-47BD-A9C4-27A0BC1F45C8}"/>
              </a:ext>
            </a:extLst>
          </p:cNvPr>
          <p:cNvSpPr/>
          <p:nvPr/>
        </p:nvSpPr>
        <p:spPr>
          <a:xfrm>
            <a:off x="3081351" y="2352583"/>
            <a:ext cx="341930" cy="31071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B6469A-5EDA-43F0-9E65-9DC7129C0221}"/>
              </a:ext>
            </a:extLst>
          </p:cNvPr>
          <p:cNvSpPr/>
          <p:nvPr/>
        </p:nvSpPr>
        <p:spPr>
          <a:xfrm>
            <a:off x="4811697" y="2494810"/>
            <a:ext cx="1411550" cy="104738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A6BF7B4-9BE0-4684-BA01-BC0B2E9984DA}"/>
              </a:ext>
            </a:extLst>
          </p:cNvPr>
          <p:cNvSpPr/>
          <p:nvPr/>
        </p:nvSpPr>
        <p:spPr>
          <a:xfrm>
            <a:off x="6517688" y="4181383"/>
            <a:ext cx="1916097" cy="210232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FEE62E-8B85-4E9C-A392-4CD1DAD21AB4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2797265" y="2617797"/>
            <a:ext cx="334160" cy="1124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AEA8C0-DE82-47EC-8704-42F136FACF75}"/>
              </a:ext>
            </a:extLst>
          </p:cNvPr>
          <p:cNvCxnSpPr>
            <a:cxnSpLocks/>
          </p:cNvCxnSpPr>
          <p:nvPr/>
        </p:nvCxnSpPr>
        <p:spPr>
          <a:xfrm flipV="1">
            <a:off x="4028608" y="3213717"/>
            <a:ext cx="852633" cy="1532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1B5291-1BD2-41C2-9EA1-27DAC15C30A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275914" y="5232548"/>
            <a:ext cx="2241774" cy="600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3A6097C-BC68-43D5-B295-A208532C86CF}"/>
              </a:ext>
            </a:extLst>
          </p:cNvPr>
          <p:cNvSpPr txBox="1"/>
          <p:nvPr/>
        </p:nvSpPr>
        <p:spPr>
          <a:xfrm>
            <a:off x="387494" y="3742480"/>
            <a:ext cx="38884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 data collection yaw set to 270̊ , video last 5 seconds </a:t>
            </a:r>
          </a:p>
          <a:p>
            <a:endParaRPr lang="en-US"/>
          </a:p>
          <a:p>
            <a:r>
              <a:rPr lang="en-US"/>
              <a:t>On low battery drone logs warning and returns home. If battery is less than 25% land immediately. </a:t>
            </a:r>
          </a:p>
          <a:p>
            <a:endParaRPr lang="en-US"/>
          </a:p>
          <a:p>
            <a:r>
              <a:rPr lang="en-US"/>
              <a:t>Commands sent to </a:t>
            </a:r>
            <a:r>
              <a:rPr lang="en-US" err="1"/>
              <a:t>PixHawk</a:t>
            </a:r>
            <a:r>
              <a:rPr lang="en-US"/>
              <a:t> running ArduCopter firmware.</a:t>
            </a:r>
          </a:p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788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 &amp;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All stages are complete: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Moving Object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Image Stitching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Poor result due to changing perspective.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Final product will not rely on this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Depth Map Inference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Parameters need tweaking at runtime.</a:t>
            </a:r>
            <a:endParaRPr 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Depth Map Stitching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Custom algorithm developed for this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Gradient Field Derivation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Obstacle Delineation</a:t>
            </a:r>
          </a:p>
        </p:txBody>
      </p:sp>
      <p:pic>
        <p:nvPicPr>
          <p:cNvPr id="6" name="Picture 5" descr="A picture containing grass, green, field, clock&#10;&#10;Description automatically generated">
            <a:extLst>
              <a:ext uri="{FF2B5EF4-FFF2-40B4-BE49-F238E27FC236}">
                <a16:creationId xmlns:a16="http://schemas.microsoft.com/office/drawing/2014/main" id="{42ABABDF-D60F-485F-B0A3-A0C03E26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932" y="1710835"/>
            <a:ext cx="2646557" cy="1488688"/>
          </a:xfrm>
          <a:prstGeom prst="rect">
            <a:avLst/>
          </a:prstGeom>
        </p:spPr>
      </p:pic>
      <p:pic>
        <p:nvPicPr>
          <p:cNvPr id="8" name="Picture 7" descr="A close up of a building&#10;&#10;Description automatically generated">
            <a:extLst>
              <a:ext uri="{FF2B5EF4-FFF2-40B4-BE49-F238E27FC236}">
                <a16:creationId xmlns:a16="http://schemas.microsoft.com/office/drawing/2014/main" id="{F315FE37-53D4-4EB3-9EA3-B5B47930B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431" y="1710835"/>
            <a:ext cx="2645318" cy="1487991"/>
          </a:xfrm>
          <a:prstGeom prst="rect">
            <a:avLst/>
          </a:prstGeom>
        </p:spPr>
      </p:pic>
      <p:pic>
        <p:nvPicPr>
          <p:cNvPr id="10" name="Picture 9" descr="A picture containing cake, decorated, old, birthday&#10;&#10;Description automatically generated">
            <a:extLst>
              <a:ext uri="{FF2B5EF4-FFF2-40B4-BE49-F238E27FC236}">
                <a16:creationId xmlns:a16="http://schemas.microsoft.com/office/drawing/2014/main" id="{DA73AEBC-7DDE-49C3-B39C-FBE7E84D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932" y="3994216"/>
            <a:ext cx="2654451" cy="1862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97563C-D69E-4F62-BF0B-3419FCD4A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705258" y="4021425"/>
            <a:ext cx="2507931" cy="180849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A1AA0-42A1-4868-875C-07375BA7D53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8197489" y="2454831"/>
            <a:ext cx="429942" cy="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868133-310B-489C-8A4A-56AF22CC3B0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8205383" y="4925672"/>
            <a:ext cx="43118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BC0FCD-17D6-43D7-8A53-4A5FA48461D3}"/>
              </a:ext>
            </a:extLst>
          </p:cNvPr>
          <p:cNvSpPr txBox="1"/>
          <p:nvPr/>
        </p:nvSpPr>
        <p:spPr>
          <a:xfrm>
            <a:off x="6453960" y="1358079"/>
            <a:ext cx="39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Demo: Moving Object Removal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85E0DC-7AA3-4926-8E62-B5A3B72A8DDF}"/>
              </a:ext>
            </a:extLst>
          </p:cNvPr>
          <p:cNvSpPr txBox="1"/>
          <p:nvPr/>
        </p:nvSpPr>
        <p:spPr>
          <a:xfrm>
            <a:off x="6397917" y="3179754"/>
            <a:ext cx="952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Input 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0E3F47-ACC7-45C6-AC7C-C9115D01EB49}"/>
              </a:ext>
            </a:extLst>
          </p:cNvPr>
          <p:cNvSpPr txBox="1"/>
          <p:nvPr/>
        </p:nvSpPr>
        <p:spPr>
          <a:xfrm>
            <a:off x="9403075" y="3169165"/>
            <a:ext cx="1112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Output 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969AA5-08D4-42D4-8459-6E86356F2F51}"/>
              </a:ext>
            </a:extLst>
          </p:cNvPr>
          <p:cNvSpPr txBox="1"/>
          <p:nvPr/>
        </p:nvSpPr>
        <p:spPr>
          <a:xfrm>
            <a:off x="5777042" y="5849166"/>
            <a:ext cx="219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Input Image (Left Eye View)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83DF5-1833-4E67-9696-F61DA7901568}"/>
              </a:ext>
            </a:extLst>
          </p:cNvPr>
          <p:cNvSpPr txBox="1"/>
          <p:nvPr/>
        </p:nvSpPr>
        <p:spPr>
          <a:xfrm>
            <a:off x="9095724" y="5829918"/>
            <a:ext cx="164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Output Obstacle 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400DB7-A421-41BC-8E4E-CEEBB10608F3}"/>
              </a:ext>
            </a:extLst>
          </p:cNvPr>
          <p:cNvSpPr txBox="1"/>
          <p:nvPr/>
        </p:nvSpPr>
        <p:spPr>
          <a:xfrm>
            <a:off x="6292145" y="3646890"/>
            <a:ext cx="4257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Demo: Obstacle Detection by Slope Analysis</a:t>
            </a:r>
          </a:p>
        </p:txBody>
      </p:sp>
    </p:spTree>
    <p:extLst>
      <p:ext uri="{BB962C8B-B14F-4D97-AF65-F5344CB8AC3E}">
        <p14:creationId xmlns:p14="http://schemas.microsoft.com/office/powerpoint/2010/main" val="380123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Box 189">
            <a:extLst>
              <a:ext uri="{FF2B5EF4-FFF2-40B4-BE49-F238E27FC236}">
                <a16:creationId xmlns:a16="http://schemas.microsoft.com/office/drawing/2014/main" id="{8E9D5D90-AE7E-4D52-8274-DFB74AF560F5}"/>
              </a:ext>
            </a:extLst>
          </p:cNvPr>
          <p:cNvSpPr txBox="1"/>
          <p:nvPr/>
        </p:nvSpPr>
        <p:spPr>
          <a:xfrm>
            <a:off x="533062" y="3155770"/>
            <a:ext cx="1108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Stage 3.</a:t>
            </a:r>
          </a:p>
          <a:p>
            <a:r>
              <a:rPr lang="en-US"/>
              <a:t>Depth Map Merging</a:t>
            </a: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B5FBC3C-6795-42CF-B4D2-57F3DF2FF1A3}"/>
              </a:ext>
            </a:extLst>
          </p:cNvPr>
          <p:cNvCxnSpPr>
            <a:cxnSpLocks/>
            <a:stCxn id="190" idx="1"/>
            <a:endCxn id="190" idx="3"/>
          </p:cNvCxnSpPr>
          <p:nvPr/>
        </p:nvCxnSpPr>
        <p:spPr>
          <a:xfrm>
            <a:off x="533062" y="3478936"/>
            <a:ext cx="110869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8425D0C-4A39-4041-8485-926E2085234D}"/>
              </a:ext>
            </a:extLst>
          </p:cNvPr>
          <p:cNvSpPr txBox="1"/>
          <p:nvPr/>
        </p:nvSpPr>
        <p:spPr>
          <a:xfrm>
            <a:off x="533062" y="1514671"/>
            <a:ext cx="1108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Stage 1.</a:t>
            </a:r>
          </a:p>
          <a:p>
            <a:r>
              <a:rPr lang="en-US"/>
              <a:t>Moving Object Removal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Computer Vision &amp; Mapping</a:t>
            </a:r>
            <a:br>
              <a:rPr lang="en-US"/>
            </a:br>
            <a:r>
              <a:rPr lang="en-US"/>
              <a:t>Full Pipeline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10438-FC8B-406E-B5BF-EF6B483D8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827" y="1950947"/>
            <a:ext cx="761998" cy="426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2AE58-A999-49AB-BF42-B4C514A2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77" y="1950947"/>
            <a:ext cx="753913" cy="425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877CC-D0F9-43AE-B035-C03DFCA99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79" y="1950947"/>
            <a:ext cx="761998" cy="42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51A3F-10E6-4A15-AA5E-BEDD3459C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554" y="1950947"/>
            <a:ext cx="760467" cy="426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58AB80-8911-4BE9-A8AE-E480FD947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797" y="1950746"/>
            <a:ext cx="761999" cy="4292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171D4-42B3-430D-A8BE-173B61D49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1345" y="1947036"/>
            <a:ext cx="760467" cy="428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43E6D1-AEDE-4E7A-949E-5B0E5373C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436" y="1956693"/>
            <a:ext cx="760467" cy="4269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A75B77-BFF1-4C9E-9DBF-0E7E48941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8128" y="1956692"/>
            <a:ext cx="760467" cy="4284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4B551E-F81E-4942-8006-B42C7F2971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371" y="2658062"/>
            <a:ext cx="942987" cy="5684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742592-AF7A-43AF-9FF1-95F8C89226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2991" y="2647237"/>
            <a:ext cx="931736" cy="5684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C84D2A-E20C-4B74-83FD-9A39B6C921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6710" y="2642800"/>
            <a:ext cx="931736" cy="5605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E87127-E441-4C61-A1BA-C8A95A8A4D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0429" y="2641430"/>
            <a:ext cx="931736" cy="5616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EB05D7B-CC62-4DB7-ABAD-9BC09F5847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8437" y="3729775"/>
            <a:ext cx="2886712" cy="11407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A58355-209A-4269-80FA-C5700207C0F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868437" y="5269857"/>
            <a:ext cx="2886712" cy="114542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E9C795-720C-486A-9F1E-CB188A488B0C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3921034" y="2376348"/>
            <a:ext cx="436831" cy="28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25DE60-1816-46ED-B804-D51A83C25F68}"/>
              </a:ext>
            </a:extLst>
          </p:cNvPr>
          <p:cNvCxnSpPr>
            <a:stCxn id="5" idx="2"/>
            <a:endCxn id="18" idx="0"/>
          </p:cNvCxnSpPr>
          <p:nvPr/>
        </p:nvCxnSpPr>
        <p:spPr>
          <a:xfrm flipH="1">
            <a:off x="4357865" y="2377849"/>
            <a:ext cx="480961" cy="280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3FB608-49E4-479D-B8F2-5A4DD5A0BB70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357865" y="3226516"/>
            <a:ext cx="2292317" cy="503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28BFB1-07FA-40B9-BD88-2006786F1B8B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438859" y="3215690"/>
            <a:ext cx="652888" cy="514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EC35C8-F9A9-4797-AE00-4090A6ADA87B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7481455" y="3203341"/>
            <a:ext cx="961123" cy="526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FD5845-7DB1-4050-8711-83E2E0FB4B7C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7897091" y="3203102"/>
            <a:ext cx="2549206" cy="526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A84F79-D00A-41D0-B687-1A1D2030B060}"/>
              </a:ext>
            </a:extLst>
          </p:cNvPr>
          <p:cNvCxnSpPr>
            <a:stCxn id="7" idx="2"/>
            <a:endCxn id="21" idx="0"/>
          </p:cNvCxnSpPr>
          <p:nvPr/>
        </p:nvCxnSpPr>
        <p:spPr>
          <a:xfrm>
            <a:off x="5995078" y="2380242"/>
            <a:ext cx="443781" cy="266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7C3BAD1-9D68-49C2-9C34-1FF5657E8AAB}"/>
              </a:ext>
            </a:extLst>
          </p:cNvPr>
          <p:cNvCxnSpPr>
            <a:stCxn id="9" idx="2"/>
            <a:endCxn id="21" idx="0"/>
          </p:cNvCxnSpPr>
          <p:nvPr/>
        </p:nvCxnSpPr>
        <p:spPr>
          <a:xfrm flipH="1">
            <a:off x="6438859" y="2377849"/>
            <a:ext cx="479929" cy="269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D751CB-1BC2-4D55-AE71-F9F43F5FBB1C}"/>
              </a:ext>
            </a:extLst>
          </p:cNvPr>
          <p:cNvCxnSpPr>
            <a:stCxn id="11" idx="2"/>
            <a:endCxn id="23" idx="0"/>
          </p:cNvCxnSpPr>
          <p:nvPr/>
        </p:nvCxnSpPr>
        <p:spPr>
          <a:xfrm>
            <a:off x="7998797" y="2380041"/>
            <a:ext cx="443781" cy="262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A1C4D67-2DFE-48AE-B1CA-6AF61EC8CB86}"/>
              </a:ext>
            </a:extLst>
          </p:cNvPr>
          <p:cNvCxnSpPr>
            <a:stCxn id="13" idx="2"/>
            <a:endCxn id="23" idx="0"/>
          </p:cNvCxnSpPr>
          <p:nvPr/>
        </p:nvCxnSpPr>
        <p:spPr>
          <a:xfrm flipH="1">
            <a:off x="8442578" y="2375663"/>
            <a:ext cx="479001" cy="267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9F6CC07-01D3-4BA6-9A39-C5B2AF6B01AB}"/>
              </a:ext>
            </a:extLst>
          </p:cNvPr>
          <p:cNvCxnSpPr>
            <a:stCxn id="15" idx="2"/>
            <a:endCxn id="25" idx="0"/>
          </p:cNvCxnSpPr>
          <p:nvPr/>
        </p:nvCxnSpPr>
        <p:spPr>
          <a:xfrm>
            <a:off x="9996670" y="2383595"/>
            <a:ext cx="449627" cy="257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C5405D7-B57F-4FD5-9351-A61461C961CF}"/>
              </a:ext>
            </a:extLst>
          </p:cNvPr>
          <p:cNvCxnSpPr>
            <a:stCxn id="17" idx="2"/>
            <a:endCxn id="25" idx="0"/>
          </p:cNvCxnSpPr>
          <p:nvPr/>
        </p:nvCxnSpPr>
        <p:spPr>
          <a:xfrm flipH="1">
            <a:off x="10446297" y="2385124"/>
            <a:ext cx="472065" cy="256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BC21F6-553B-4CCA-8153-180F9B130761}"/>
              </a:ext>
            </a:extLst>
          </p:cNvPr>
          <p:cNvCxnSpPr>
            <a:stCxn id="27" idx="2"/>
            <a:endCxn id="30" idx="0"/>
          </p:cNvCxnSpPr>
          <p:nvPr/>
        </p:nvCxnSpPr>
        <p:spPr>
          <a:xfrm>
            <a:off x="7311793" y="4870492"/>
            <a:ext cx="0" cy="399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Content Placeholder 4">
            <a:extLst>
              <a:ext uri="{FF2B5EF4-FFF2-40B4-BE49-F238E27FC236}">
                <a16:creationId xmlns:a16="http://schemas.microsoft.com/office/drawing/2014/main" id="{B9BD932C-EEC7-4E35-A658-104B1B99D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827" y="1371673"/>
            <a:ext cx="761998" cy="42690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E913505-C2D2-419E-A8EE-90F018FE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77" y="1371673"/>
            <a:ext cx="753913" cy="42540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135B0CB-A7F4-456D-9A7D-EDDCAAD3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79" y="1371673"/>
            <a:ext cx="761998" cy="42929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19ABC2A-B8E3-455A-BC12-8C381A109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554" y="1371673"/>
            <a:ext cx="760467" cy="426902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6F74E23-4D40-46B5-9D3C-1FE3D76A8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797" y="1371472"/>
            <a:ext cx="761999" cy="429295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184438F-9B49-47F6-BAF4-437B2DBA1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1345" y="1367762"/>
            <a:ext cx="760467" cy="42862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450FE91-754C-45B2-BB22-DF0E8F99D8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436" y="1377419"/>
            <a:ext cx="760467" cy="42690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C6832E9-D7F5-4644-8ECF-40B4E66B5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8128" y="1377418"/>
            <a:ext cx="760467" cy="428432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1E068DD5-793B-4785-9CD2-A1199D4ADF93}"/>
              </a:ext>
            </a:extLst>
          </p:cNvPr>
          <p:cNvSpPr txBox="1"/>
          <p:nvPr/>
        </p:nvSpPr>
        <p:spPr>
          <a:xfrm>
            <a:off x="3740818" y="1174284"/>
            <a:ext cx="3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5183323-F976-42AE-BBCA-BB4FB84AA445}"/>
              </a:ext>
            </a:extLst>
          </p:cNvPr>
          <p:cNvSpPr txBox="1"/>
          <p:nvPr/>
        </p:nvSpPr>
        <p:spPr>
          <a:xfrm>
            <a:off x="4660102" y="1176782"/>
            <a:ext cx="3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R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5EB88D4-7E81-4317-BDA7-A5DFB9AA3C29}"/>
              </a:ext>
            </a:extLst>
          </p:cNvPr>
          <p:cNvCxnSpPr>
            <a:stCxn id="107" idx="2"/>
            <a:endCxn id="4" idx="0"/>
          </p:cNvCxnSpPr>
          <p:nvPr/>
        </p:nvCxnSpPr>
        <p:spPr>
          <a:xfrm>
            <a:off x="3921034" y="1797074"/>
            <a:ext cx="0" cy="15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A2D0224-CE5D-4A02-9245-750E877CD747}"/>
              </a:ext>
            </a:extLst>
          </p:cNvPr>
          <p:cNvCxnSpPr>
            <a:stCxn id="106" idx="2"/>
            <a:endCxn id="5" idx="0"/>
          </p:cNvCxnSpPr>
          <p:nvPr/>
        </p:nvCxnSpPr>
        <p:spPr>
          <a:xfrm>
            <a:off x="4838826" y="1798575"/>
            <a:ext cx="0" cy="15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FE94172-D93A-445B-B715-9E3FC01AF800}"/>
              </a:ext>
            </a:extLst>
          </p:cNvPr>
          <p:cNvCxnSpPr>
            <a:stCxn id="108" idx="2"/>
            <a:endCxn id="7" idx="0"/>
          </p:cNvCxnSpPr>
          <p:nvPr/>
        </p:nvCxnSpPr>
        <p:spPr>
          <a:xfrm>
            <a:off x="5995078" y="1800968"/>
            <a:ext cx="0" cy="149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87C0FD1-4350-4CF4-BFEF-C191ACE6D1A3}"/>
              </a:ext>
            </a:extLst>
          </p:cNvPr>
          <p:cNvCxnSpPr>
            <a:stCxn id="109" idx="2"/>
            <a:endCxn id="9" idx="0"/>
          </p:cNvCxnSpPr>
          <p:nvPr/>
        </p:nvCxnSpPr>
        <p:spPr>
          <a:xfrm>
            <a:off x="6918788" y="1798575"/>
            <a:ext cx="0" cy="15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0F8B20C-3DA8-4DB6-801C-BD052C60EA26}"/>
              </a:ext>
            </a:extLst>
          </p:cNvPr>
          <p:cNvCxnSpPr>
            <a:stCxn id="110" idx="2"/>
            <a:endCxn id="11" idx="0"/>
          </p:cNvCxnSpPr>
          <p:nvPr/>
        </p:nvCxnSpPr>
        <p:spPr>
          <a:xfrm>
            <a:off x="7998797" y="1800767"/>
            <a:ext cx="0" cy="149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020DF91-196C-4A94-B3DD-A88B2753825A}"/>
              </a:ext>
            </a:extLst>
          </p:cNvPr>
          <p:cNvCxnSpPr>
            <a:stCxn id="111" idx="2"/>
            <a:endCxn id="13" idx="0"/>
          </p:cNvCxnSpPr>
          <p:nvPr/>
        </p:nvCxnSpPr>
        <p:spPr>
          <a:xfrm>
            <a:off x="8921579" y="1796389"/>
            <a:ext cx="0" cy="150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689877C-54B4-4671-9F9B-354F495D4A1F}"/>
              </a:ext>
            </a:extLst>
          </p:cNvPr>
          <p:cNvCxnSpPr>
            <a:stCxn id="112" idx="2"/>
            <a:endCxn id="15" idx="0"/>
          </p:cNvCxnSpPr>
          <p:nvPr/>
        </p:nvCxnSpPr>
        <p:spPr>
          <a:xfrm>
            <a:off x="9996670" y="1804321"/>
            <a:ext cx="0" cy="15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50D2127-CC4A-495E-B933-99C376ADBEAD}"/>
              </a:ext>
            </a:extLst>
          </p:cNvPr>
          <p:cNvCxnSpPr>
            <a:stCxn id="113" idx="2"/>
            <a:endCxn id="17" idx="0"/>
          </p:cNvCxnSpPr>
          <p:nvPr/>
        </p:nvCxnSpPr>
        <p:spPr>
          <a:xfrm>
            <a:off x="10918362" y="1805850"/>
            <a:ext cx="0" cy="150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7C2919-E635-45F3-836F-3BB9A70458D7}"/>
              </a:ext>
            </a:extLst>
          </p:cNvPr>
          <p:cNvCxnSpPr>
            <a:cxnSpLocks/>
            <a:stCxn id="147" idx="1"/>
            <a:endCxn id="147" idx="3"/>
          </p:cNvCxnSpPr>
          <p:nvPr/>
        </p:nvCxnSpPr>
        <p:spPr>
          <a:xfrm>
            <a:off x="533062" y="1837837"/>
            <a:ext cx="110869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2D525148-C117-4261-9E88-4A3DDD256A48}"/>
              </a:ext>
            </a:extLst>
          </p:cNvPr>
          <p:cNvSpPr txBox="1"/>
          <p:nvPr/>
        </p:nvSpPr>
        <p:spPr>
          <a:xfrm>
            <a:off x="533062" y="2217754"/>
            <a:ext cx="1108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Stage 2.</a:t>
            </a:r>
          </a:p>
          <a:p>
            <a:r>
              <a:rPr lang="en-US"/>
              <a:t>Depth Inference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2C78117-806D-43CA-8838-3CE1EF02999A}"/>
              </a:ext>
            </a:extLst>
          </p:cNvPr>
          <p:cNvCxnSpPr>
            <a:cxnSpLocks/>
            <a:stCxn id="188" idx="1"/>
            <a:endCxn id="188" idx="3"/>
          </p:cNvCxnSpPr>
          <p:nvPr/>
        </p:nvCxnSpPr>
        <p:spPr>
          <a:xfrm>
            <a:off x="533062" y="2540920"/>
            <a:ext cx="110869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D257C756-B47A-4641-9AFD-54C3379E70D0}"/>
              </a:ext>
            </a:extLst>
          </p:cNvPr>
          <p:cNvSpPr txBox="1"/>
          <p:nvPr/>
        </p:nvSpPr>
        <p:spPr>
          <a:xfrm>
            <a:off x="552535" y="4747009"/>
            <a:ext cx="1108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Stage 4.</a:t>
            </a:r>
          </a:p>
          <a:p>
            <a:r>
              <a:rPr lang="en-US"/>
              <a:t>Gradient Derivation &amp; Slope Filtering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72C1B3E-FBB2-4483-82D5-510014A7EE7F}"/>
              </a:ext>
            </a:extLst>
          </p:cNvPr>
          <p:cNvCxnSpPr>
            <a:cxnSpLocks/>
            <a:stCxn id="192" idx="1"/>
            <a:endCxn id="192" idx="3"/>
          </p:cNvCxnSpPr>
          <p:nvPr/>
        </p:nvCxnSpPr>
        <p:spPr>
          <a:xfrm>
            <a:off x="552535" y="5070175"/>
            <a:ext cx="110869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A2EA18C-A2DC-47A2-AF4A-43526CDB97E3}"/>
              </a:ext>
            </a:extLst>
          </p:cNvPr>
          <p:cNvSpPr txBox="1"/>
          <p:nvPr/>
        </p:nvSpPr>
        <p:spPr>
          <a:xfrm>
            <a:off x="5815016" y="1168651"/>
            <a:ext cx="3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L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87C8113-34B3-43B7-A07B-8BC81DD711E9}"/>
              </a:ext>
            </a:extLst>
          </p:cNvPr>
          <p:cNvSpPr txBox="1"/>
          <p:nvPr/>
        </p:nvSpPr>
        <p:spPr>
          <a:xfrm>
            <a:off x="6734300" y="1171149"/>
            <a:ext cx="3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R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B5D65EC-1571-4C9C-885D-181CA86B9336}"/>
              </a:ext>
            </a:extLst>
          </p:cNvPr>
          <p:cNvSpPr txBox="1"/>
          <p:nvPr/>
        </p:nvSpPr>
        <p:spPr>
          <a:xfrm>
            <a:off x="7832491" y="1164448"/>
            <a:ext cx="3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L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9DAE1C5-9FCD-4B22-88A8-9C99B7A3F517}"/>
              </a:ext>
            </a:extLst>
          </p:cNvPr>
          <p:cNvSpPr txBox="1"/>
          <p:nvPr/>
        </p:nvSpPr>
        <p:spPr>
          <a:xfrm>
            <a:off x="8751775" y="1166946"/>
            <a:ext cx="3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C9B0B6D3-3E7C-46B0-B05E-1F4047F8190F}"/>
              </a:ext>
            </a:extLst>
          </p:cNvPr>
          <p:cNvSpPr txBox="1"/>
          <p:nvPr/>
        </p:nvSpPr>
        <p:spPr>
          <a:xfrm>
            <a:off x="9801705" y="1174284"/>
            <a:ext cx="3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L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893C2E3-6826-4810-90F4-760D5D91EE2C}"/>
              </a:ext>
            </a:extLst>
          </p:cNvPr>
          <p:cNvSpPr txBox="1"/>
          <p:nvPr/>
        </p:nvSpPr>
        <p:spPr>
          <a:xfrm>
            <a:off x="10720989" y="1176782"/>
            <a:ext cx="357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08530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Pathfinding &amp; Drone Detection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rial"/>
                <a:cs typeface="Arial"/>
              </a:rPr>
              <a:t>Stages Complete: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Finding straightforward path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latin typeface="Arial"/>
                <a:cs typeface="Arial"/>
              </a:rPr>
              <a:t>Working as intended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latin typeface="Arial"/>
                <a:cs typeface="Arial"/>
              </a:rPr>
              <a:t>Paths not taken for final path are marked as invalid (0)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latin typeface="Arial"/>
                <a:cs typeface="Arial"/>
              </a:rPr>
              <a:t>Greedy algorithm taking rightmost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Edge cases and error handling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latin typeface="Arial"/>
                <a:cs typeface="Arial"/>
              </a:rPr>
              <a:t>Edge cases such as finding cycles have been fixed (infinite loops), improper start/ending positions</a:t>
            </a: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Decrease Resolution from a map</a:t>
            </a:r>
            <a:endParaRPr lang="en-US" sz="1600">
              <a:cs typeface="Arial"/>
            </a:endParaRPr>
          </a:p>
          <a:p>
            <a:pPr marL="742950" lvl="1">
              <a:buFont typeface="Arial" panose="020B0604020202020204" pitchFamily="34" charset="0"/>
              <a:buChar char="•"/>
            </a:pPr>
            <a:r>
              <a:rPr lang="en-US" sz="1200">
                <a:latin typeface="Arial"/>
                <a:cs typeface="Arial"/>
              </a:rPr>
              <a:t>Only works with evenly divisible pixel widths</a:t>
            </a:r>
            <a:endParaRPr lang="en-US" sz="12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Arial"/>
            </a:endParaRPr>
          </a:p>
        </p:txBody>
      </p:sp>
      <p:pic>
        <p:nvPicPr>
          <p:cNvPr id="4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F35DCA00-0CAB-49CB-9B09-B43502ED3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462" y="1623543"/>
            <a:ext cx="2545410" cy="1839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10980D-3590-4D81-BFB1-A2C5F70A17E9}"/>
              </a:ext>
            </a:extLst>
          </p:cNvPr>
          <p:cNvSpPr txBox="1"/>
          <p:nvPr/>
        </p:nvSpPr>
        <p:spPr>
          <a:xfrm>
            <a:off x="9530944" y="124814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Cyclic Path: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3F94D-629C-44A5-96E1-61E5F2E586EE}"/>
              </a:ext>
            </a:extLst>
          </p:cNvPr>
          <p:cNvSpPr txBox="1"/>
          <p:nvPr/>
        </p:nvSpPr>
        <p:spPr>
          <a:xfrm>
            <a:off x="9298164" y="355023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Cyclic Path Solved*:</a:t>
            </a:r>
            <a:endParaRPr lang="en-US" sz="160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3CE0E-DD4B-4B48-8B20-BCA2A0F93007}"/>
              </a:ext>
            </a:extLst>
          </p:cNvPr>
          <p:cNvSpPr txBox="1"/>
          <p:nvPr/>
        </p:nvSpPr>
        <p:spPr>
          <a:xfrm>
            <a:off x="9309335" y="6129631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Arial"/>
              </a:rPr>
              <a:t>*The starting location is [0,0] and the ending location is [3,6]</a:t>
            </a:r>
          </a:p>
        </p:txBody>
      </p:sp>
      <p:pic>
        <p:nvPicPr>
          <p:cNvPr id="11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8C8C2987-97DB-4E42-9777-0C06DB39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734" y="3964707"/>
            <a:ext cx="2573867" cy="2042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07A54F-1C63-4D45-9CB6-9BC062B50C7F}"/>
              </a:ext>
            </a:extLst>
          </p:cNvPr>
          <p:cNvSpPr txBox="1"/>
          <p:nvPr/>
        </p:nvSpPr>
        <p:spPr>
          <a:xfrm>
            <a:off x="836468" y="3797878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Random Generated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FF80FD-6E5B-4488-A3EC-E54BA7A5E8B3}"/>
              </a:ext>
            </a:extLst>
          </p:cNvPr>
          <p:cNvSpPr txBox="1"/>
          <p:nvPr/>
        </p:nvSpPr>
        <p:spPr>
          <a:xfrm>
            <a:off x="4798002" y="3594389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Map with decreased resolution</a:t>
            </a:r>
          </a:p>
        </p:txBody>
      </p:sp>
      <p:pic>
        <p:nvPicPr>
          <p:cNvPr id="18" name="Picture 1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CEB9376-E05F-4F3C-8004-8292F8B27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04" y="4164539"/>
            <a:ext cx="2743200" cy="1871330"/>
          </a:xfrm>
          <a:prstGeom prst="rect">
            <a:avLst/>
          </a:prstGeom>
        </p:spPr>
      </p:pic>
      <p:pic>
        <p:nvPicPr>
          <p:cNvPr id="19" name="Picture 19" descr="A close up of a keyboard&#10;&#10;Description automatically generated">
            <a:extLst>
              <a:ext uri="{FF2B5EF4-FFF2-40B4-BE49-F238E27FC236}">
                <a16:creationId xmlns:a16="http://schemas.microsoft.com/office/drawing/2014/main" id="{0B7CA161-6CEB-45C5-874A-1C0F932D5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296" y="4240357"/>
            <a:ext cx="2579543" cy="17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4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Pathfinding &amp; Drone Detection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1206594" cy="4647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rial"/>
                <a:cs typeface="Arial"/>
              </a:rPr>
              <a:t>Map Resolution decreased to output file</a:t>
            </a:r>
            <a:endParaRPr lang="en-US" sz="2400"/>
          </a:p>
          <a:p>
            <a:r>
              <a:rPr lang="en-US" sz="2400">
                <a:latin typeface="Arial"/>
                <a:cs typeface="Arial"/>
              </a:rPr>
              <a:t>Example</a:t>
            </a:r>
            <a:endParaRPr lang="en-US" sz="2400"/>
          </a:p>
          <a:p>
            <a:pPr marL="342900" indent="-342900">
              <a:buChar char="•"/>
            </a:pPr>
            <a:r>
              <a:rPr lang="en-US" sz="1400">
                <a:latin typeface="Arial"/>
                <a:cs typeface="Arial"/>
              </a:rPr>
              <a:t>16 by 16 matrix with 2x2 pixels</a:t>
            </a:r>
            <a:endParaRPr lang="en-US" sz="1400"/>
          </a:p>
          <a:p>
            <a:pPr marL="342900" indent="-342900">
              <a:buChar char="•"/>
            </a:pPr>
            <a:r>
              <a:rPr lang="en-US" sz="1400">
                <a:latin typeface="Arial"/>
                <a:cs typeface="Arial"/>
              </a:rPr>
              <a:t>Minimizes to 8x8</a:t>
            </a:r>
            <a:endParaRPr lang="en-US" sz="1400"/>
          </a:p>
          <a:p>
            <a:pPr marL="342900" indent="-342900">
              <a:buChar char="•"/>
            </a:pPr>
            <a:r>
              <a:rPr lang="en-US" sz="1400">
                <a:latin typeface="Arial"/>
                <a:cs typeface="Arial"/>
              </a:rPr>
              <a:t>Valid path created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r>
              <a:rPr lang="en-US" sz="2400">
                <a:latin typeface="Arial"/>
                <a:cs typeface="Arial"/>
              </a:rPr>
              <a:t>Demo Plans:</a:t>
            </a:r>
            <a:endParaRPr lang="en-US" sz="2400">
              <a:latin typeface="Arial"/>
            </a:endParaRPr>
          </a:p>
          <a:p>
            <a:pPr marL="457200" indent="-457200">
              <a:buChar char="•"/>
            </a:pPr>
            <a:r>
              <a:rPr lang="en-US" sz="1600">
                <a:latin typeface="Arial"/>
                <a:cs typeface="Arial"/>
              </a:rPr>
              <a:t>Show valid path with edge cases taken care of</a:t>
            </a:r>
            <a:endParaRPr lang="en-US" sz="1600"/>
          </a:p>
          <a:p>
            <a:pPr marL="457200" indent="-457200">
              <a:buChar char="•"/>
            </a:pPr>
            <a:r>
              <a:rPr lang="en-US" sz="1600">
                <a:latin typeface="Arial"/>
                <a:cs typeface="Arial"/>
              </a:rPr>
              <a:t>Show different resolutions of differently sized maps</a:t>
            </a:r>
            <a:endParaRPr lang="en-US" sz="1600"/>
          </a:p>
          <a:p>
            <a:endParaRPr lang="en-US" sz="2400"/>
          </a:p>
          <a:p>
            <a:endParaRPr lang="en-US" sz="2400"/>
          </a:p>
          <a:p>
            <a:endParaRPr lang="en-US" sz="2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cs typeface="Arial"/>
            </a:endParaRPr>
          </a:p>
        </p:txBody>
      </p:sp>
      <p:pic>
        <p:nvPicPr>
          <p:cNvPr id="10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30185654-98F0-47EA-A673-72E9E7D1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104" y="1548965"/>
            <a:ext cx="2743200" cy="2876843"/>
          </a:xfrm>
          <a:prstGeom prst="rect">
            <a:avLst/>
          </a:prstGeom>
        </p:spPr>
      </p:pic>
      <p:pic>
        <p:nvPicPr>
          <p:cNvPr id="12" name="Picture 12" descr="A close up of a keyboard&#10;&#10;Description automatically generated">
            <a:extLst>
              <a:ext uri="{FF2B5EF4-FFF2-40B4-BE49-F238E27FC236}">
                <a16:creationId xmlns:a16="http://schemas.microsoft.com/office/drawing/2014/main" id="{6375AE6F-7C83-4D94-80C5-21BC128A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525" y="1552575"/>
            <a:ext cx="1868632" cy="15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11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1844" y="1544716"/>
            <a:ext cx="5384800" cy="4581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Stages Complete:</a:t>
            </a:r>
          </a:p>
          <a:p>
            <a:r>
              <a:rPr lang="en-US" sz="1800" dirty="0"/>
              <a:t>Desktop Application:</a:t>
            </a:r>
          </a:p>
          <a:p>
            <a:pPr lvl="1"/>
            <a:r>
              <a:rPr lang="en-US" sz="1400" dirty="0"/>
              <a:t>Mapping functionality based on user’s current location</a:t>
            </a:r>
          </a:p>
          <a:p>
            <a:pPr lvl="1"/>
            <a:r>
              <a:rPr lang="en-US" sz="1400" dirty="0"/>
              <a:t>Generate navigation instructions for the aerial drone</a:t>
            </a:r>
          </a:p>
          <a:p>
            <a:pPr lvl="1"/>
            <a:r>
              <a:rPr lang="en-US" sz="1400" dirty="0"/>
              <a:t>Send navigation instructions, launch flight, and download data from aerial drone through HTTP methods on local </a:t>
            </a:r>
            <a:r>
              <a:rPr lang="en-US" sz="1400" dirty="0" err="1"/>
              <a:t>wifi</a:t>
            </a:r>
            <a:r>
              <a:rPr lang="en-US" sz="1400" dirty="0"/>
              <a:t> network</a:t>
            </a:r>
          </a:p>
          <a:p>
            <a:pPr lvl="1"/>
            <a:r>
              <a:rPr lang="en-US" sz="1400" dirty="0"/>
              <a:t>Error handling to prevent invalid operation</a:t>
            </a:r>
          </a:p>
          <a:p>
            <a:pPr lvl="1"/>
            <a:r>
              <a:rPr lang="en-US" sz="1400" dirty="0"/>
              <a:t>Full functionality offline</a:t>
            </a:r>
            <a:br>
              <a:rPr lang="en-US" sz="1400" dirty="0"/>
            </a:br>
            <a:endParaRPr lang="en-US" sz="2400" dirty="0"/>
          </a:p>
          <a:p>
            <a:r>
              <a:rPr lang="en-US" sz="1800" dirty="0"/>
              <a:t>Aerial Drone Server:</a:t>
            </a:r>
          </a:p>
          <a:p>
            <a:pPr lvl="1"/>
            <a:r>
              <a:rPr lang="en-US" sz="1400" dirty="0"/>
              <a:t>Raspberry Pi 3b+ acting as a wireless access point using TL-WN722N wireless module (range ~30 m)</a:t>
            </a:r>
          </a:p>
          <a:p>
            <a:pPr lvl="1"/>
            <a:r>
              <a:rPr lang="en-US" sz="1400" dirty="0"/>
              <a:t>Running a lightweight web-server to receive and process communications from the user</a:t>
            </a:r>
          </a:p>
          <a:p>
            <a:pPr lvl="1"/>
            <a:endParaRPr lang="en-US" sz="1400" dirty="0"/>
          </a:p>
          <a:p>
            <a:endParaRPr lang="en-US" sz="2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5D259E-CDC7-40E4-BCAA-5E90015A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25911"/>
            <a:ext cx="7687733" cy="925157"/>
          </a:xfrm>
        </p:spPr>
        <p:txBody>
          <a:bodyPr>
            <a:normAutofit/>
          </a:bodyPr>
          <a:lstStyle/>
          <a:p>
            <a:pPr algn="l"/>
            <a:r>
              <a:rPr lang="en-US" sz="3600" b="1">
                <a:solidFill>
                  <a:schemeClr val="bg1"/>
                </a:solidFill>
              </a:rPr>
              <a:t>Device Networking &amp;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E208F-02B5-4CBD-80D6-C0741648B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28" t="5921" r="8689" b="10267"/>
          <a:stretch/>
        </p:blipFill>
        <p:spPr>
          <a:xfrm>
            <a:off x="6096000" y="1326405"/>
            <a:ext cx="2799414" cy="2102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4D76B-2652-4A88-91DE-766902CFDE0E}"/>
              </a:ext>
            </a:extLst>
          </p:cNvPr>
          <p:cNvSpPr txBox="1"/>
          <p:nvPr/>
        </p:nvSpPr>
        <p:spPr>
          <a:xfrm>
            <a:off x="6173428" y="3429000"/>
            <a:ext cx="2644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Mapping functionality: valid area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BDDFD-20BC-4B01-B2B4-351A60E5935E}"/>
              </a:ext>
            </a:extLst>
          </p:cNvPr>
          <p:cNvSpPr txBox="1"/>
          <p:nvPr/>
        </p:nvSpPr>
        <p:spPr>
          <a:xfrm>
            <a:off x="9092198" y="3413905"/>
            <a:ext cx="2644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Error handling and GUI message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327F92-2A9C-4B2E-A299-E1BC7BB70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51" t="9939" r="18669" b="12018"/>
          <a:stretch/>
        </p:blipFill>
        <p:spPr>
          <a:xfrm>
            <a:off x="9074492" y="1326406"/>
            <a:ext cx="2584833" cy="2087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8BC37C-4398-49C0-AB6D-D7AA920822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93" t="39296" r="16262" b="29389"/>
          <a:stretch/>
        </p:blipFill>
        <p:spPr>
          <a:xfrm>
            <a:off x="6096000" y="3990433"/>
            <a:ext cx="5755612" cy="2023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44E6DF-A395-462E-BAED-5C2679DA5C1A}"/>
              </a:ext>
            </a:extLst>
          </p:cNvPr>
          <p:cNvSpPr txBox="1"/>
          <p:nvPr/>
        </p:nvSpPr>
        <p:spPr>
          <a:xfrm>
            <a:off x="7308975" y="6036912"/>
            <a:ext cx="3329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Drone server showing communication with UI</a:t>
            </a:r>
          </a:p>
        </p:txBody>
      </p:sp>
    </p:spTree>
    <p:extLst>
      <p:ext uri="{BB962C8B-B14F-4D97-AF65-F5344CB8AC3E}">
        <p14:creationId xmlns:p14="http://schemas.microsoft.com/office/powerpoint/2010/main" val="322540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8469CE752EB341B326729FDF768191" ma:contentTypeVersion="7" ma:contentTypeDescription="Create a new document." ma:contentTypeScope="" ma:versionID="bdb05cd62a1d55b48ca6c9191147982f">
  <xsd:schema xmlns:xsd="http://www.w3.org/2001/XMLSchema" xmlns:xs="http://www.w3.org/2001/XMLSchema" xmlns:p="http://schemas.microsoft.com/office/2006/metadata/properties" xmlns:ns3="631e2750-3347-476d-ba98-3ac44f84f8a4" xmlns:ns4="abda758e-1408-4920-9ab2-6a0b2881ad0b" targetNamespace="http://schemas.microsoft.com/office/2006/metadata/properties" ma:root="true" ma:fieldsID="87841b474cee7b789901b2179fe6a161" ns3:_="" ns4:_="">
    <xsd:import namespace="631e2750-3347-476d-ba98-3ac44f84f8a4"/>
    <xsd:import namespace="abda758e-1408-4920-9ab2-6a0b2881ad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e2750-3347-476d-ba98-3ac44f84f8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a758e-1408-4920-9ab2-6a0b2881ad0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FFA93B-2FEC-43B9-9B26-D84F7240214C}">
  <ds:schemaRefs>
    <ds:schemaRef ds:uri="http://purl.org/dc/elements/1.1/"/>
    <ds:schemaRef ds:uri="abda758e-1408-4920-9ab2-6a0b2881ad0b"/>
    <ds:schemaRef ds:uri="http://purl.org/dc/dcmitype/"/>
    <ds:schemaRef ds:uri="631e2750-3347-476d-ba98-3ac44f84f8a4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92C4551-41D6-4538-BDCD-14C278F10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0AD3BD-A78E-463C-8AC7-48425A45C1C2}">
  <ds:schemaRefs>
    <ds:schemaRef ds:uri="631e2750-3347-476d-ba98-3ac44f84f8a4"/>
    <ds:schemaRef ds:uri="abda758e-1408-4920-9ab2-6a0b2881ad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update_presentation_team_2</Template>
  <TotalTime>16</TotalTime>
  <Words>700</Words>
  <Application>Microsoft Office PowerPoint</Application>
  <PresentationFormat>Widescreen</PresentationFormat>
  <Paragraphs>136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Arial,Sans-Serif</vt:lpstr>
      <vt:lpstr>Calibri</vt:lpstr>
      <vt:lpstr>Office Theme</vt:lpstr>
      <vt:lpstr>Aerial Pathfinding Reconnaissance Final Presentation </vt:lpstr>
      <vt:lpstr>Overview</vt:lpstr>
      <vt:lpstr>Data Collection &amp; Drone Control</vt:lpstr>
      <vt:lpstr>PowerPoint Presentation</vt:lpstr>
      <vt:lpstr>Computer Vision &amp; Mapping</vt:lpstr>
      <vt:lpstr>Computer Vision &amp; Mapping Full Pipeline Example</vt:lpstr>
      <vt:lpstr>Pathfinding &amp; Drone Detection</vt:lpstr>
      <vt:lpstr>Pathfinding &amp; Drone Detection</vt:lpstr>
      <vt:lpstr>Device Networking &amp; UI</vt:lpstr>
      <vt:lpstr>Device Networking &amp; UI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Aerial Pathfinding Reconnaissance Status Update</dc:title>
  <dc:creator>Gilman, Jason A</dc:creator>
  <cp:lastModifiedBy>Gilman, Jason A</cp:lastModifiedBy>
  <cp:revision>1</cp:revision>
  <dcterms:created xsi:type="dcterms:W3CDTF">2020-11-08T23:23:19Z</dcterms:created>
  <dcterms:modified xsi:type="dcterms:W3CDTF">2020-11-09T14:16:47Z</dcterms:modified>
</cp:coreProperties>
</file>